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Epilogue" panose="020B0604020202020204" charset="0"/>
      <p:bold r:id="rId19"/>
      <p:boldItalic r:id="rId20"/>
    </p:embeddedFont>
    <p:embeddedFont>
      <p:font typeface="Fraunces" panose="020B0604020202020204" charset="0"/>
      <p:regular r:id="rId21"/>
      <p:bold r:id="rId22"/>
      <p:italic r:id="rId23"/>
      <p:boldItalic r:id="rId24"/>
    </p:embeddedFont>
    <p:embeddedFont>
      <p:font typeface="Fraunces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s/3O5Nhsx1sc6bUPiNWpYxE3D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ez Lavi" userId="61bc45f0-db4b-4a53-af95-cba2e31af257" providerId="ADAL" clId="{C8CFB2A3-7020-4F8A-9A1E-D86A2DEBA3BF}"/>
    <pc:docChg chg="undo custSel modSld">
      <pc:chgData name="Erez Lavi" userId="61bc45f0-db4b-4a53-af95-cba2e31af257" providerId="ADAL" clId="{C8CFB2A3-7020-4F8A-9A1E-D86A2DEBA3BF}" dt="2025-01-22T13:45:58.195" v="55" actId="1076"/>
      <pc:docMkLst>
        <pc:docMk/>
      </pc:docMkLst>
      <pc:sldChg chg="modSp mod">
        <pc:chgData name="Erez Lavi" userId="61bc45f0-db4b-4a53-af95-cba2e31af257" providerId="ADAL" clId="{C8CFB2A3-7020-4F8A-9A1E-D86A2DEBA3BF}" dt="2025-01-22T13:39:40.145" v="8" actId="14100"/>
        <pc:sldMkLst>
          <pc:docMk/>
          <pc:sldMk cId="0" sldId="259"/>
        </pc:sldMkLst>
        <pc:spChg chg="mod">
          <ac:chgData name="Erez Lavi" userId="61bc45f0-db4b-4a53-af95-cba2e31af257" providerId="ADAL" clId="{C8CFB2A3-7020-4F8A-9A1E-D86A2DEBA3BF}" dt="2025-01-22T13:39:36.687" v="6" actId="1076"/>
          <ac:spMkLst>
            <pc:docMk/>
            <pc:sldMk cId="0" sldId="259"/>
            <ac:spMk id="81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39:36.687" v="6" actId="1076"/>
          <ac:spMkLst>
            <pc:docMk/>
            <pc:sldMk cId="0" sldId="259"/>
            <ac:spMk id="82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39:40.145" v="8" actId="14100"/>
          <ac:spMkLst>
            <pc:docMk/>
            <pc:sldMk cId="0" sldId="259"/>
            <ac:spMk id="83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39:36.687" v="6" actId="1076"/>
          <ac:spMkLst>
            <pc:docMk/>
            <pc:sldMk cId="0" sldId="259"/>
            <ac:spMk id="85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39:36.687" v="6" actId="1076"/>
          <ac:spMkLst>
            <pc:docMk/>
            <pc:sldMk cId="0" sldId="259"/>
            <ac:spMk id="89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39:36.687" v="6" actId="1076"/>
          <ac:spMkLst>
            <pc:docMk/>
            <pc:sldMk cId="0" sldId="259"/>
            <ac:spMk id="91" creationId="{00000000-0000-0000-0000-000000000000}"/>
          </ac:spMkLst>
        </pc:spChg>
        <pc:picChg chg="mod">
          <ac:chgData name="Erez Lavi" userId="61bc45f0-db4b-4a53-af95-cba2e31af257" providerId="ADAL" clId="{C8CFB2A3-7020-4F8A-9A1E-D86A2DEBA3BF}" dt="2025-01-22T13:39:36.498" v="5" actId="1076"/>
          <ac:picMkLst>
            <pc:docMk/>
            <pc:sldMk cId="0" sldId="259"/>
            <ac:picMk id="90" creationId="{00000000-0000-0000-0000-000000000000}"/>
          </ac:picMkLst>
        </pc:picChg>
      </pc:sldChg>
      <pc:sldChg chg="addSp delSp modSp mod">
        <pc:chgData name="Erez Lavi" userId="61bc45f0-db4b-4a53-af95-cba2e31af257" providerId="ADAL" clId="{C8CFB2A3-7020-4F8A-9A1E-D86A2DEBA3BF}" dt="2025-01-22T13:40:21.351" v="12" actId="478"/>
        <pc:sldMkLst>
          <pc:docMk/>
          <pc:sldMk cId="0" sldId="261"/>
        </pc:sldMkLst>
        <pc:spChg chg="mod">
          <ac:chgData name="Erez Lavi" userId="61bc45f0-db4b-4a53-af95-cba2e31af257" providerId="ADAL" clId="{C8CFB2A3-7020-4F8A-9A1E-D86A2DEBA3BF}" dt="2025-01-22T13:40:01.780" v="9" actId="14100"/>
          <ac:spMkLst>
            <pc:docMk/>
            <pc:sldMk cId="0" sldId="261"/>
            <ac:spMk id="115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0:10.925" v="10" actId="14100"/>
          <ac:spMkLst>
            <pc:docMk/>
            <pc:sldMk cId="0" sldId="261"/>
            <ac:spMk id="118" creationId="{00000000-0000-0000-0000-000000000000}"/>
          </ac:spMkLst>
        </pc:spChg>
        <pc:picChg chg="add del">
          <ac:chgData name="Erez Lavi" userId="61bc45f0-db4b-4a53-af95-cba2e31af257" providerId="ADAL" clId="{C8CFB2A3-7020-4F8A-9A1E-D86A2DEBA3BF}" dt="2025-01-22T13:40:21.351" v="12" actId="478"/>
          <ac:picMkLst>
            <pc:docMk/>
            <pc:sldMk cId="0" sldId="261"/>
            <ac:picMk id="134" creationId="{00000000-0000-0000-0000-000000000000}"/>
          </ac:picMkLst>
        </pc:picChg>
      </pc:sldChg>
      <pc:sldChg chg="modSp mod">
        <pc:chgData name="Erez Lavi" userId="61bc45f0-db4b-4a53-af95-cba2e31af257" providerId="ADAL" clId="{C8CFB2A3-7020-4F8A-9A1E-D86A2DEBA3BF}" dt="2025-01-22T13:41:19.774" v="18" actId="1076"/>
        <pc:sldMkLst>
          <pc:docMk/>
          <pc:sldMk cId="0" sldId="262"/>
        </pc:sldMkLst>
        <pc:spChg chg="mod">
          <ac:chgData name="Erez Lavi" userId="61bc45f0-db4b-4a53-af95-cba2e31af257" providerId="ADAL" clId="{C8CFB2A3-7020-4F8A-9A1E-D86A2DEBA3BF}" dt="2025-01-22T13:40:55.679" v="15" actId="14100"/>
          <ac:spMkLst>
            <pc:docMk/>
            <pc:sldMk cId="0" sldId="262"/>
            <ac:spMk id="144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0:55.679" v="15" actId="14100"/>
          <ac:spMkLst>
            <pc:docMk/>
            <pc:sldMk cId="0" sldId="262"/>
            <ac:spMk id="145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1:02.373" v="16" actId="1076"/>
          <ac:spMkLst>
            <pc:docMk/>
            <pc:sldMk cId="0" sldId="262"/>
            <ac:spMk id="146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1:02.373" v="16" actId="1076"/>
          <ac:spMkLst>
            <pc:docMk/>
            <pc:sldMk cId="0" sldId="262"/>
            <ac:spMk id="147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1:19.774" v="18" actId="1076"/>
          <ac:spMkLst>
            <pc:docMk/>
            <pc:sldMk cId="0" sldId="262"/>
            <ac:spMk id="148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1:12.104" v="17" actId="1076"/>
          <ac:spMkLst>
            <pc:docMk/>
            <pc:sldMk cId="0" sldId="262"/>
            <ac:spMk id="149" creationId="{00000000-0000-0000-0000-000000000000}"/>
          </ac:spMkLst>
        </pc:spChg>
        <pc:picChg chg="mod">
          <ac:chgData name="Erez Lavi" userId="61bc45f0-db4b-4a53-af95-cba2e31af257" providerId="ADAL" clId="{C8CFB2A3-7020-4F8A-9A1E-D86A2DEBA3BF}" dt="2025-01-22T13:41:02.373" v="16" actId="1076"/>
          <ac:picMkLst>
            <pc:docMk/>
            <pc:sldMk cId="0" sldId="262"/>
            <ac:picMk id="153" creationId="{00000000-0000-0000-0000-000000000000}"/>
          </ac:picMkLst>
        </pc:picChg>
        <pc:picChg chg="mod">
          <ac:chgData name="Erez Lavi" userId="61bc45f0-db4b-4a53-af95-cba2e31af257" providerId="ADAL" clId="{C8CFB2A3-7020-4F8A-9A1E-D86A2DEBA3BF}" dt="2025-01-22T13:40:55.679" v="15" actId="14100"/>
          <ac:picMkLst>
            <pc:docMk/>
            <pc:sldMk cId="0" sldId="262"/>
            <ac:picMk id="154" creationId="{00000000-0000-0000-0000-000000000000}"/>
          </ac:picMkLst>
        </pc:picChg>
      </pc:sldChg>
      <pc:sldChg chg="modSp mod">
        <pc:chgData name="Erez Lavi" userId="61bc45f0-db4b-4a53-af95-cba2e31af257" providerId="ADAL" clId="{C8CFB2A3-7020-4F8A-9A1E-D86A2DEBA3BF}" dt="2025-01-22T13:42:59.452" v="34" actId="1076"/>
        <pc:sldMkLst>
          <pc:docMk/>
          <pc:sldMk cId="0" sldId="265"/>
        </pc:sldMkLst>
        <pc:spChg chg="mod">
          <ac:chgData name="Erez Lavi" userId="61bc45f0-db4b-4a53-af95-cba2e31af257" providerId="ADAL" clId="{C8CFB2A3-7020-4F8A-9A1E-D86A2DEBA3BF}" dt="2025-01-22T13:42:43.318" v="32" actId="1076"/>
          <ac:spMkLst>
            <pc:docMk/>
            <pc:sldMk cId="0" sldId="265"/>
            <ac:spMk id="191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2:18.888" v="31" actId="14100"/>
          <ac:spMkLst>
            <pc:docMk/>
            <pc:sldMk cId="0" sldId="265"/>
            <ac:spMk id="192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2:51.268" v="33" actId="1076"/>
          <ac:spMkLst>
            <pc:docMk/>
            <pc:sldMk cId="0" sldId="265"/>
            <ac:spMk id="196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2:51.268" v="33" actId="1076"/>
          <ac:spMkLst>
            <pc:docMk/>
            <pc:sldMk cId="0" sldId="265"/>
            <ac:spMk id="197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2:59.452" v="34" actId="1076"/>
          <ac:spMkLst>
            <pc:docMk/>
            <pc:sldMk cId="0" sldId="265"/>
            <ac:spMk id="201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2:59.452" v="34" actId="1076"/>
          <ac:spMkLst>
            <pc:docMk/>
            <pc:sldMk cId="0" sldId="265"/>
            <ac:spMk id="202" creationId="{00000000-0000-0000-0000-000000000000}"/>
          </ac:spMkLst>
        </pc:spChg>
      </pc:sldChg>
      <pc:sldChg chg="modSp mod">
        <pc:chgData name="Erez Lavi" userId="61bc45f0-db4b-4a53-af95-cba2e31af257" providerId="ADAL" clId="{C8CFB2A3-7020-4F8A-9A1E-D86A2DEBA3BF}" dt="2025-01-22T13:45:58.195" v="55" actId="1076"/>
        <pc:sldMkLst>
          <pc:docMk/>
          <pc:sldMk cId="0" sldId="270"/>
        </pc:sldMkLst>
        <pc:spChg chg="mod">
          <ac:chgData name="Erez Lavi" userId="61bc45f0-db4b-4a53-af95-cba2e31af257" providerId="ADAL" clId="{C8CFB2A3-7020-4F8A-9A1E-D86A2DEBA3BF}" dt="2025-01-22T13:45:58.195" v="55" actId="1076"/>
          <ac:spMkLst>
            <pc:docMk/>
            <pc:sldMk cId="0" sldId="270"/>
            <ac:spMk id="285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41.590" v="53" actId="1076"/>
          <ac:spMkLst>
            <pc:docMk/>
            <pc:sldMk cId="0" sldId="270"/>
            <ac:spMk id="289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02.125" v="40" actId="255"/>
          <ac:spMkLst>
            <pc:docMk/>
            <pc:sldMk cId="0" sldId="270"/>
            <ac:spMk id="296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27.350" v="44" actId="1076"/>
          <ac:spMkLst>
            <pc:docMk/>
            <pc:sldMk cId="0" sldId="270"/>
            <ac:spMk id="300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30.937" v="45" actId="1076"/>
          <ac:spMkLst>
            <pc:docMk/>
            <pc:sldMk cId="0" sldId="270"/>
            <ac:spMk id="303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07.540" v="41" actId="1076"/>
          <ac:spMkLst>
            <pc:docMk/>
            <pc:sldMk cId="0" sldId="270"/>
            <ac:spMk id="306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41.590" v="53" actId="1076"/>
          <ac:spMkLst>
            <pc:docMk/>
            <pc:sldMk cId="0" sldId="270"/>
            <ac:spMk id="310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19.719" v="50" actId="1076"/>
          <ac:spMkLst>
            <pc:docMk/>
            <pc:sldMk cId="0" sldId="270"/>
            <ac:spMk id="311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19.719" v="50" actId="1076"/>
          <ac:spMkLst>
            <pc:docMk/>
            <pc:sldMk cId="0" sldId="270"/>
            <ac:spMk id="312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24.592" v="51" actId="1076"/>
          <ac:spMkLst>
            <pc:docMk/>
            <pc:sldMk cId="0" sldId="270"/>
            <ac:spMk id="313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47.551" v="54" actId="313"/>
          <ac:spMkLst>
            <pc:docMk/>
            <pc:sldMk cId="0" sldId="270"/>
            <ac:spMk id="314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5:07.521" v="48" actId="1076"/>
          <ac:spMkLst>
            <pc:docMk/>
            <pc:sldMk cId="0" sldId="270"/>
            <ac:spMk id="318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58.635" v="46" actId="1076"/>
          <ac:spMkLst>
            <pc:docMk/>
            <pc:sldMk cId="0" sldId="270"/>
            <ac:spMk id="322" creationId="{00000000-0000-0000-0000-000000000000}"/>
          </ac:spMkLst>
        </pc:spChg>
        <pc:spChg chg="mod">
          <ac:chgData name="Erez Lavi" userId="61bc45f0-db4b-4a53-af95-cba2e31af257" providerId="ADAL" clId="{C8CFB2A3-7020-4F8A-9A1E-D86A2DEBA3BF}" dt="2025-01-22T13:44:16.901" v="42" actId="1076"/>
          <ac:spMkLst>
            <pc:docMk/>
            <pc:sldMk cId="0" sldId="270"/>
            <ac:spMk id="3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25b0c1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g325b0c16301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325b0c16301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6e14c901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7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6e14c901c_4_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6e14c901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326e14c901c_0_4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26e14c901c_0_4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6e14c901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326e14c901c_0_5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26e14c901c_0_5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71b878e5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g3271b878e59_0_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271b878e59_0_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f354d202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2af354d2027_0_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2af354d2027_0_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71db2c9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g3271db2c96b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271db2c96b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71db2c96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g3271db2c96b_0_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271db2c96b_0_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gif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2.gif"/><Relationship Id="rId4" Type="http://schemas.openxmlformats.org/officeDocument/2006/relationships/image" Target="../media/image34.png"/><Relationship Id="rId9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5b0c16301_0_0"/>
          <p:cNvSpPr/>
          <p:nvPr/>
        </p:nvSpPr>
        <p:spPr>
          <a:xfrm>
            <a:off x="5593275" y="1710051"/>
            <a:ext cx="88116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raunces Medium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LetterBuddy</a:t>
            </a:r>
            <a:endParaRPr sz="48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1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raunces Medium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 A Handwriting Exercise </a:t>
            </a:r>
            <a:r>
              <a:rPr lang="en-US" sz="48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</a:t>
            </a:r>
            <a:r>
              <a:rPr lang="en-US" sz="4800" b="0" i="0" u="none" strike="noStrike" cap="non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pplication for Children with an OCR </a:t>
            </a:r>
            <a:r>
              <a:rPr lang="en-US" sz="48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</a:t>
            </a:r>
            <a:r>
              <a:rPr lang="en-US" sz="4800" b="0" i="0" u="none" strike="noStrike" cap="non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ased </a:t>
            </a:r>
            <a:r>
              <a:rPr lang="en-US" sz="48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</a:t>
            </a:r>
            <a:r>
              <a:rPr lang="en-US" sz="4800" b="0" i="0" u="none" strike="noStrike" cap="none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eedback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325b0c16301_0_0"/>
          <p:cNvSpPr/>
          <p:nvPr/>
        </p:nvSpPr>
        <p:spPr>
          <a:xfrm>
            <a:off x="5593275" y="6791900"/>
            <a:ext cx="7754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8611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3600"/>
              <a:buFont typeface="Epilogue"/>
              <a:buNone/>
            </a:pPr>
            <a:r>
              <a:rPr lang="en-US" sz="3600" b="1" i="0" u="none" strike="noStrike" cap="none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Presenters: Erez Lavi Ofir Beck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325b0c16301_0_0"/>
          <p:cNvSpPr/>
          <p:nvPr/>
        </p:nvSpPr>
        <p:spPr>
          <a:xfrm>
            <a:off x="7162800" y="396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g325b0c16301_0_0" descr="תמונה שמכילה כתב יד, אספקת משרד, כלי משרדי, כלי כתיבה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651" y="0"/>
            <a:ext cx="5256541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325b0c1630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793801" y="972150"/>
            <a:ext cx="109230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Algorithms: Adaptive Exercises Generation  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endParaRPr sz="445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189" name="Google Shape;189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5166" y="2830050"/>
            <a:ext cx="1753817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4929048" y="3654676"/>
            <a:ext cx="1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5858983" y="2914630"/>
            <a:ext cx="6398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Category Planning Step Exercises  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300" dirty="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5858983" y="3426420"/>
            <a:ext cx="8676944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Exercises where a broad category is given, and the child will write a </a:t>
            </a: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Word he thought about from that category (like “Name an Animal” etc..)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5943027" y="4513001"/>
            <a:ext cx="8592900" cy="15300"/>
          </a:xfrm>
          <a:prstGeom prst="roundRect">
            <a:avLst>
              <a:gd name="adj" fmla="val 5000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8207" y="4570774"/>
            <a:ext cx="3507632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/>
          <p:nvPr/>
        </p:nvSpPr>
        <p:spPr>
          <a:xfrm>
            <a:off x="4912068" y="5164745"/>
            <a:ext cx="140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6930954" y="4881964"/>
            <a:ext cx="407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Words of a Certain Category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6930958" y="5372374"/>
            <a:ext cx="7176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Exercises to write a specific word that is shown to the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 rot="10800000" flipH="1">
            <a:off x="6735950" y="6257645"/>
            <a:ext cx="7800000" cy="153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1350" y="6283099"/>
            <a:ext cx="5261450" cy="16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/>
          <p:nvPr/>
        </p:nvSpPr>
        <p:spPr>
          <a:xfrm>
            <a:off x="4918278" y="6891269"/>
            <a:ext cx="1275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7871129" y="6471063"/>
            <a:ext cx="5062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3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Letters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7871124" y="6961474"/>
            <a:ext cx="6100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Exercises on writing a letter from the writer’s alphabet, one or more times. 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18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 rotWithShape="1">
          <a:blip r:embed="rId7">
            <a:alphaModFix/>
          </a:blip>
          <a:srcRect l="28675" t="24554" r="28917" b="24848"/>
          <a:stretch/>
        </p:blipFill>
        <p:spPr>
          <a:xfrm>
            <a:off x="521675" y="3654685"/>
            <a:ext cx="1753800" cy="209246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793797" y="5837975"/>
            <a:ext cx="1753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WordNet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8"/>
          <p:cNvCxnSpPr>
            <a:stCxn id="204" idx="3"/>
          </p:cNvCxnSpPr>
          <p:nvPr/>
        </p:nvCxnSpPr>
        <p:spPr>
          <a:xfrm>
            <a:off x="2275475" y="4700918"/>
            <a:ext cx="2526000" cy="65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8"/>
          <p:cNvSpPr/>
          <p:nvPr/>
        </p:nvSpPr>
        <p:spPr>
          <a:xfrm rot="841750">
            <a:off x="2521838" y="4991838"/>
            <a:ext cx="1765975" cy="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Generates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8"/>
          <p:cNvCxnSpPr>
            <a:stCxn id="204" idx="3"/>
          </p:cNvCxnSpPr>
          <p:nvPr/>
        </p:nvCxnSpPr>
        <p:spPr>
          <a:xfrm rot="10800000" flipH="1">
            <a:off x="2275475" y="3955418"/>
            <a:ext cx="2507100" cy="745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8"/>
          <p:cNvSpPr/>
          <p:nvPr/>
        </p:nvSpPr>
        <p:spPr>
          <a:xfrm rot="-919691">
            <a:off x="2832904" y="3888969"/>
            <a:ext cx="1939493" cy="35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Generates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3564367" y="22825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Difficulty Levels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8"/>
          <p:cNvCxnSpPr/>
          <p:nvPr/>
        </p:nvCxnSpPr>
        <p:spPr>
          <a:xfrm rot="10800000">
            <a:off x="6094401" y="5837973"/>
            <a:ext cx="46200" cy="1123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2" name="Google Shape;212;p8"/>
          <p:cNvCxnSpPr/>
          <p:nvPr/>
        </p:nvCxnSpPr>
        <p:spPr>
          <a:xfrm rot="10800000">
            <a:off x="5541675" y="4211463"/>
            <a:ext cx="39000" cy="978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stealth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6e14c901c_4_8"/>
          <p:cNvSpPr/>
          <p:nvPr/>
        </p:nvSpPr>
        <p:spPr>
          <a:xfrm>
            <a:off x="4595375" y="183475"/>
            <a:ext cx="51387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Database Structure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326e14c901c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547" y="7181850"/>
            <a:ext cx="17678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26e14c901c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6975"/>
            <a:ext cx="14630399" cy="72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6e14c901c_0_46"/>
          <p:cNvSpPr/>
          <p:nvPr/>
        </p:nvSpPr>
        <p:spPr>
          <a:xfrm>
            <a:off x="4496250" y="346775"/>
            <a:ext cx="5637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Architecture Diagram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326e14c901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26e14c901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875"/>
            <a:ext cx="14630399" cy="69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6e14c901c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550" y="1420575"/>
            <a:ext cx="4174375" cy="1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6e14c901c_0_58"/>
          <p:cNvSpPr/>
          <p:nvPr/>
        </p:nvSpPr>
        <p:spPr>
          <a:xfrm>
            <a:off x="5555900" y="360900"/>
            <a:ext cx="4700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UI Design: Mobile</a:t>
            </a: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r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235" name="Google Shape;235;g326e14c901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26e14c901c_0_58"/>
          <p:cNvPicPr preferRelativeResize="0"/>
          <p:nvPr/>
        </p:nvPicPr>
        <p:blipFill rotWithShape="1">
          <a:blip r:embed="rId4">
            <a:alphaModFix/>
          </a:blip>
          <a:srcRect l="2192" t="4223" r="2487"/>
          <a:stretch/>
        </p:blipFill>
        <p:spPr>
          <a:xfrm>
            <a:off x="502775" y="1924788"/>
            <a:ext cx="1997450" cy="44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26e14c901c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300" y="1924800"/>
            <a:ext cx="2068700" cy="5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26e14c901c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075" y="1924788"/>
            <a:ext cx="2068700" cy="466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26e14c901c_0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7075" y="1924788"/>
            <a:ext cx="2264389" cy="50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26e14c901c_0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87300" y="1903138"/>
            <a:ext cx="2292225" cy="50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26e14c901c_0_58"/>
          <p:cNvSpPr/>
          <p:nvPr/>
        </p:nvSpPr>
        <p:spPr>
          <a:xfrm>
            <a:off x="3398250" y="1184400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Adult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26e14c901c_0_58"/>
          <p:cNvSpPr/>
          <p:nvPr/>
        </p:nvSpPr>
        <p:spPr>
          <a:xfrm>
            <a:off x="10698475" y="1184400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Child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g326e14c901c_0_58"/>
          <p:cNvCxnSpPr/>
          <p:nvPr/>
        </p:nvCxnSpPr>
        <p:spPr>
          <a:xfrm>
            <a:off x="731200" y="14047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g326e14c901c_0_58"/>
          <p:cNvCxnSpPr/>
          <p:nvPr/>
        </p:nvCxnSpPr>
        <p:spPr>
          <a:xfrm>
            <a:off x="4471350" y="139842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g326e14c901c_0_58"/>
          <p:cNvCxnSpPr/>
          <p:nvPr/>
        </p:nvCxnSpPr>
        <p:spPr>
          <a:xfrm>
            <a:off x="8917075" y="1404475"/>
            <a:ext cx="15357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g326e14c901c_0_58"/>
          <p:cNvCxnSpPr/>
          <p:nvPr/>
        </p:nvCxnSpPr>
        <p:spPr>
          <a:xfrm rot="10800000" flipH="1">
            <a:off x="11933275" y="1393375"/>
            <a:ext cx="1626000" cy="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g326e14c901c_0_58"/>
          <p:cNvCxnSpPr/>
          <p:nvPr/>
        </p:nvCxnSpPr>
        <p:spPr>
          <a:xfrm>
            <a:off x="11024175" y="2447225"/>
            <a:ext cx="532800" cy="37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g326e14c901c_0_58"/>
          <p:cNvCxnSpPr/>
          <p:nvPr/>
        </p:nvCxnSpPr>
        <p:spPr>
          <a:xfrm rot="10800000">
            <a:off x="10706000" y="2011350"/>
            <a:ext cx="25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326e14c901c_0_58"/>
          <p:cNvCxnSpPr/>
          <p:nvPr/>
        </p:nvCxnSpPr>
        <p:spPr>
          <a:xfrm>
            <a:off x="987175" y="2899275"/>
            <a:ext cx="2102100" cy="415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g326e14c901c_0_58"/>
          <p:cNvCxnSpPr/>
          <p:nvPr/>
        </p:nvCxnSpPr>
        <p:spPr>
          <a:xfrm>
            <a:off x="2359400" y="2011350"/>
            <a:ext cx="3196500" cy="3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326e14c901c_0_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52825" y="3038475"/>
            <a:ext cx="1753075" cy="16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26e14c901c_0_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52825" y="4967875"/>
            <a:ext cx="1753075" cy="16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26e14c901c_0_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65750" y="4492950"/>
            <a:ext cx="1767056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71b878e59_0_29"/>
          <p:cNvSpPr/>
          <p:nvPr/>
        </p:nvSpPr>
        <p:spPr>
          <a:xfrm>
            <a:off x="5482475" y="454825"/>
            <a:ext cx="5046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UI Design: Desktop</a:t>
            </a: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r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endParaRPr sz="4200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260" name="Google Shape;260;g3271b878e5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271b878e59_0_29"/>
          <p:cNvSpPr/>
          <p:nvPr/>
        </p:nvSpPr>
        <p:spPr>
          <a:xfrm>
            <a:off x="3667988" y="1152475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Adult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271b878e59_0_29"/>
          <p:cNvSpPr/>
          <p:nvPr/>
        </p:nvSpPr>
        <p:spPr>
          <a:xfrm>
            <a:off x="11503700" y="1145875"/>
            <a:ext cx="12348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2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Child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g3271b878e59_0_29"/>
          <p:cNvCxnSpPr/>
          <p:nvPr/>
        </p:nvCxnSpPr>
        <p:spPr>
          <a:xfrm>
            <a:off x="731200" y="14047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3271b878e59_0_29"/>
          <p:cNvCxnSpPr/>
          <p:nvPr/>
        </p:nvCxnSpPr>
        <p:spPr>
          <a:xfrm>
            <a:off x="5259525" y="1398175"/>
            <a:ext cx="235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3271b878e59_0_29"/>
          <p:cNvCxnSpPr/>
          <p:nvPr/>
        </p:nvCxnSpPr>
        <p:spPr>
          <a:xfrm>
            <a:off x="9502975" y="1397875"/>
            <a:ext cx="1535700" cy="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3271b878e59_0_29"/>
          <p:cNvCxnSpPr/>
          <p:nvPr/>
        </p:nvCxnSpPr>
        <p:spPr>
          <a:xfrm rot="10800000" flipH="1">
            <a:off x="12885775" y="1393375"/>
            <a:ext cx="1626000" cy="9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Google Shape;267;g3271b878e59_0_29"/>
          <p:cNvPicPr preferRelativeResize="0"/>
          <p:nvPr/>
        </p:nvPicPr>
        <p:blipFill rotWithShape="1">
          <a:blip r:embed="rId4">
            <a:alphaModFix/>
          </a:blip>
          <a:srcRect r="2789" b="7364"/>
          <a:stretch/>
        </p:blipFill>
        <p:spPr>
          <a:xfrm>
            <a:off x="88725" y="1716076"/>
            <a:ext cx="4422626" cy="255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271b878e59_0_29"/>
          <p:cNvPicPr preferRelativeResize="0"/>
          <p:nvPr/>
        </p:nvPicPr>
        <p:blipFill rotWithShape="1">
          <a:blip r:embed="rId5">
            <a:alphaModFix/>
          </a:blip>
          <a:srcRect b="12518"/>
          <a:stretch/>
        </p:blipFill>
        <p:spPr>
          <a:xfrm>
            <a:off x="842675" y="4454239"/>
            <a:ext cx="6885426" cy="374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271b878e59_0_29"/>
          <p:cNvPicPr preferRelativeResize="0"/>
          <p:nvPr/>
        </p:nvPicPr>
        <p:blipFill rotWithShape="1">
          <a:blip r:embed="rId6">
            <a:alphaModFix/>
          </a:blip>
          <a:srcRect r="5428" b="27625"/>
          <a:stretch/>
        </p:blipFill>
        <p:spPr>
          <a:xfrm>
            <a:off x="4595652" y="1716075"/>
            <a:ext cx="4610285" cy="25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271b878e59_0_29"/>
          <p:cNvPicPr preferRelativeResize="0"/>
          <p:nvPr/>
        </p:nvPicPr>
        <p:blipFill rotWithShape="1">
          <a:blip r:embed="rId7">
            <a:alphaModFix/>
          </a:blip>
          <a:srcRect b="5168"/>
          <a:stretch/>
        </p:blipFill>
        <p:spPr>
          <a:xfrm>
            <a:off x="9369625" y="1698563"/>
            <a:ext cx="5046899" cy="29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271b878e59_0_29"/>
          <p:cNvPicPr preferRelativeResize="0"/>
          <p:nvPr/>
        </p:nvPicPr>
        <p:blipFill rotWithShape="1">
          <a:blip r:embed="rId8">
            <a:alphaModFix/>
          </a:blip>
          <a:srcRect b="8399"/>
          <a:stretch/>
        </p:blipFill>
        <p:spPr>
          <a:xfrm>
            <a:off x="9369625" y="5098400"/>
            <a:ext cx="5046900" cy="28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271b878e59_0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37750" y="5900775"/>
            <a:ext cx="1175300" cy="10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271b878e59_0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91875" y="5900775"/>
            <a:ext cx="1175300" cy="10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"/>
          <p:cNvSpPr/>
          <p:nvPr/>
        </p:nvSpPr>
        <p:spPr>
          <a:xfrm>
            <a:off x="750700" y="589825"/>
            <a:ext cx="599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Development Stages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475" y="7559281"/>
            <a:ext cx="2085975" cy="6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/>
          <p:nvPr/>
        </p:nvSpPr>
        <p:spPr>
          <a:xfrm>
            <a:off x="692449" y="1793218"/>
            <a:ext cx="13120800" cy="306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2111648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1884358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2052712" y="1631471"/>
            <a:ext cx="1485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1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236425" y="2543336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Setting Requirements and Planning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5494360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5267070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5411611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3614570" y="2543148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System Design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6684538" y="2763575"/>
            <a:ext cx="4131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10604089" y="2763577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692524" y="4562893"/>
            <a:ext cx="13120800" cy="306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2111723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884433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2052787" y="4401146"/>
            <a:ext cx="1485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227725" y="5444873"/>
            <a:ext cx="37986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Handwriting Exercises Evaluator: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1. Choose and fine-tune a fitting ML model for handwritten text.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2. Modify it in order to get confidence score </a:t>
            </a:r>
            <a:r>
              <a:rPr lang="en-US" sz="1700" b="1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 letter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5494435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526714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5411686" y="4401146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4006175" y="5444870"/>
            <a:ext cx="31320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Handwriting Exercises Generator using WordNet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endParaRPr sz="17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8568541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8341250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7221785" y="5440405"/>
            <a:ext cx="28194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Handwriting Exercises</a:t>
            </a:r>
            <a:endParaRPr sz="17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</a:ext>
              </a:extLst>
            </a:endParaRPr>
          </a:p>
          <a:p>
            <a:pPr marL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Media Capturer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11352966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1112567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9438654" y="5466801"/>
            <a:ext cx="35364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Child’s Progression</a:t>
            </a:r>
            <a:endParaRPr sz="17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Tracking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7491435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7264145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7408686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5611644" y="2543148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Coding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9022461" y="1787981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8795171" y="1545451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8934840" y="1615114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4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7157299" y="2554400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Testing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10618885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10391595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10536136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5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9387142" y="2563801"/>
            <a:ext cx="2433875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Deployment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12476110" y="1793158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12248820" y="1550628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12393361" y="1631471"/>
            <a:ext cx="195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00"/>
              <a:buFont typeface="Fraunces Medium"/>
              <a:buNone/>
            </a:pPr>
            <a:r>
              <a:rPr lang="en-US" sz="25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6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9"/>
          <p:cNvSpPr/>
          <p:nvPr/>
        </p:nvSpPr>
        <p:spPr>
          <a:xfrm>
            <a:off x="10710114" y="2574129"/>
            <a:ext cx="3798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Maintenances</a:t>
            </a:r>
            <a:b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20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and Support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9"/>
          <p:cNvCxnSpPr/>
          <p:nvPr/>
        </p:nvCxnSpPr>
        <p:spPr>
          <a:xfrm flipH="1">
            <a:off x="7506325" y="3313488"/>
            <a:ext cx="600" cy="942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4" name="Google Shape;324;p9"/>
          <p:cNvSpPr/>
          <p:nvPr/>
        </p:nvSpPr>
        <p:spPr>
          <a:xfrm>
            <a:off x="13444066" y="4562833"/>
            <a:ext cx="30600" cy="75480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13216775" y="4320303"/>
            <a:ext cx="485100" cy="48510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11801800" y="5500026"/>
            <a:ext cx="31320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Backend which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communicates with 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these modules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&amp;</a:t>
            </a:r>
            <a:b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Frontend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725" y="4150500"/>
            <a:ext cx="654900" cy="6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000" y="4150500"/>
            <a:ext cx="654900" cy="6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/>
          <p:nvPr/>
        </p:nvSpPr>
        <p:spPr>
          <a:xfrm>
            <a:off x="208765" y="3613059"/>
            <a:ext cx="71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5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Thank You For Listening!</a:t>
            </a:r>
            <a:endParaRPr sz="4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975" y="0"/>
            <a:ext cx="6985426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1202500" y="300775"/>
            <a:ext cx="128991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b="1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The Problem</a:t>
            </a:r>
            <a:endParaRPr sz="4450" b="1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 </a:t>
            </a:r>
            <a:r>
              <a:rPr lang="en-US" sz="4450" b="1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Alarming </a:t>
            </a: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decrease of personal guidance in the </a:t>
            </a:r>
            <a:endParaRPr/>
          </a:p>
          <a:p>
            <a:pPr marL="0" marR="0" lvl="0" indent="0" algn="ctr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handwriting learning process 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493175" y="3468486"/>
            <a:ext cx="6244800" cy="4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Decreased time in class dedicated for exercising handwriting skills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Increased amount of teachers that don’t consider themselves trained to teach handwriting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marR="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Growing amount of students in each class</a:t>
            </a:r>
            <a:endParaRPr sz="21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(based on our literature review)</a:t>
            </a:r>
            <a:endParaRPr sz="21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65" name="Google Shape;65;p2"/>
          <p:cNvCxnSpPr/>
          <p:nvPr/>
        </p:nvCxnSpPr>
        <p:spPr>
          <a:xfrm>
            <a:off x="6584900" y="4309800"/>
            <a:ext cx="1793100" cy="21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" name="Google Shape;66;p2"/>
          <p:cNvSpPr/>
          <p:nvPr/>
        </p:nvSpPr>
        <p:spPr>
          <a:xfrm>
            <a:off x="8642750" y="3856725"/>
            <a:ext cx="62448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Increased difficulty for the teachers 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to 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give individualized instructions 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and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 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provide appropriate guidance 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</a:ext>
              </a:extLst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for each child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in their class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f354d2027_0_3"/>
          <p:cNvSpPr/>
          <p:nvPr/>
        </p:nvSpPr>
        <p:spPr>
          <a:xfrm>
            <a:off x="899400" y="265563"/>
            <a:ext cx="12589200" cy="17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 b="1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The Solution</a:t>
            </a:r>
            <a:endParaRPr sz="4450" b="1">
              <a:solidFill>
                <a:srgbClr val="FFFFF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LetterBuddy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g2af354d202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af354d2027_0_3"/>
          <p:cNvSpPr/>
          <p:nvPr/>
        </p:nvSpPr>
        <p:spPr>
          <a:xfrm>
            <a:off x="361650" y="2377650"/>
            <a:ext cx="13664700" cy="4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Aiming to provide the children with the </a:t>
            </a:r>
            <a:r>
              <a:rPr lang="en-US" sz="25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personalized handwriting exercise experience</a:t>
            </a: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that they should’ve experience in class, including:</a:t>
            </a:r>
            <a:endParaRPr sz="25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lvl="0" indent="-3905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50"/>
              <a:buFont typeface="Epilogue"/>
              <a:buChar char="●"/>
            </a:pP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Personalized random generated exercises based on </a:t>
            </a: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past performance</a:t>
            </a: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, allowing for non-stop exercising. </a:t>
            </a:r>
            <a:endParaRPr sz="25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lvl="0" indent="-3905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550"/>
              <a:buFont typeface="Epilogue"/>
              <a:buChar char="●"/>
            </a:pP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Feedback based on their submitted exercises (which are written on a blank paper and captured by their device camera).</a:t>
            </a:r>
            <a:endParaRPr sz="25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While allowing for the adults who guide them to keep track of their progression. </a:t>
            </a:r>
            <a:endParaRPr sz="25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1db2c96b_0_0"/>
          <p:cNvSpPr/>
          <p:nvPr/>
        </p:nvSpPr>
        <p:spPr>
          <a:xfrm>
            <a:off x="482750" y="584450"/>
            <a:ext cx="90675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Literature Review: Main Findings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3271db2c96b_0_0"/>
          <p:cNvSpPr/>
          <p:nvPr/>
        </p:nvSpPr>
        <p:spPr>
          <a:xfrm>
            <a:off x="7942855" y="5111751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271db2c96b_0_0"/>
          <p:cNvSpPr/>
          <p:nvPr/>
        </p:nvSpPr>
        <p:spPr>
          <a:xfrm>
            <a:off x="1107582" y="5094225"/>
            <a:ext cx="5602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Ways to Improve Handwriting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3271db2c96b_0_0"/>
          <p:cNvSpPr/>
          <p:nvPr/>
        </p:nvSpPr>
        <p:spPr>
          <a:xfrm>
            <a:off x="1165875" y="5582275"/>
            <a:ext cx="4235684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Practice</a:t>
            </a: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Explicit instructions</a:t>
            </a: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Motivation</a:t>
            </a: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457200" lvl="0" indent="-37147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50"/>
              <a:buFont typeface="Epilogue"/>
              <a:buChar char="●"/>
            </a:pPr>
            <a:r>
              <a:rPr lang="en-US" sz="22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Feedback</a:t>
            </a: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4" name="Google Shape;84;g3271db2c96b_0_0"/>
          <p:cNvSpPr/>
          <p:nvPr/>
        </p:nvSpPr>
        <p:spPr>
          <a:xfrm>
            <a:off x="439652" y="1834597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3271db2c96b_0_0"/>
          <p:cNvSpPr/>
          <p:nvPr/>
        </p:nvSpPr>
        <p:spPr>
          <a:xfrm>
            <a:off x="482751" y="5094225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3271db2c96b_0_0"/>
          <p:cNvSpPr/>
          <p:nvPr/>
        </p:nvSpPr>
        <p:spPr>
          <a:xfrm>
            <a:off x="1060050" y="1855900"/>
            <a:ext cx="5410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Identified Struggles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87" name="Google Shape;87;g3271db2c96b_0_0"/>
          <p:cNvSpPr/>
          <p:nvPr/>
        </p:nvSpPr>
        <p:spPr>
          <a:xfrm>
            <a:off x="1060075" y="2343950"/>
            <a:ext cx="4665000" cy="23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According to studies, children who struggle with the writing process often struggle with the Planning step.</a:t>
            </a: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88" name="Google Shape;88;g3271db2c96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271db2c96b_0_0"/>
          <p:cNvSpPr/>
          <p:nvPr/>
        </p:nvSpPr>
        <p:spPr>
          <a:xfrm>
            <a:off x="8650050" y="5111775"/>
            <a:ext cx="3771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Positive Feedback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90" name="Google Shape;90;g3271db2c96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25" y="1764008"/>
            <a:ext cx="6925350" cy="29757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271db2c96b_0_0"/>
          <p:cNvSpPr/>
          <p:nvPr/>
        </p:nvSpPr>
        <p:spPr>
          <a:xfrm>
            <a:off x="8792675" y="5662125"/>
            <a:ext cx="47430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Feedback which focuses on what the child wrote </a:t>
            </a:r>
            <a:r>
              <a:rPr lang="en-US" sz="22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right 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has been shown to be the most effective.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1db2c96b_0_25"/>
          <p:cNvSpPr/>
          <p:nvPr/>
        </p:nvSpPr>
        <p:spPr>
          <a:xfrm>
            <a:off x="482750" y="584450"/>
            <a:ext cx="90675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Literature Review: Main Findings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g3271db2c96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271db2c96b_0_25"/>
          <p:cNvSpPr/>
          <p:nvPr/>
        </p:nvSpPr>
        <p:spPr>
          <a:xfrm>
            <a:off x="8877242" y="50821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3271db2c96b_0_25"/>
          <p:cNvSpPr/>
          <p:nvPr/>
        </p:nvSpPr>
        <p:spPr>
          <a:xfrm>
            <a:off x="9451300" y="5572650"/>
            <a:ext cx="44463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interface should be easy to navigate with clear buttons, simple visuals, and age appropriate language.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1" name="Google Shape;101;g3271db2c96b_0_25"/>
          <p:cNvSpPr/>
          <p:nvPr/>
        </p:nvSpPr>
        <p:spPr>
          <a:xfrm>
            <a:off x="9502750" y="5082175"/>
            <a:ext cx="3771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Simplified Design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02" name="Google Shape;102;g3271db2c96b_0_25"/>
          <p:cNvSpPr/>
          <p:nvPr/>
        </p:nvSpPr>
        <p:spPr>
          <a:xfrm>
            <a:off x="510767" y="21103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271db2c96b_0_25"/>
          <p:cNvSpPr/>
          <p:nvPr/>
        </p:nvSpPr>
        <p:spPr>
          <a:xfrm>
            <a:off x="1162125" y="2659175"/>
            <a:ext cx="5378700" cy="20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 AI solution that will automate, personalize and evaluate the handwriting exercise process could be a major aid</a:t>
            </a:r>
            <a:r>
              <a:rPr lang="en-US" sz="24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during it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endParaRPr sz="225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4" name="Google Shape;104;g3271db2c96b_0_25"/>
          <p:cNvSpPr/>
          <p:nvPr/>
        </p:nvSpPr>
        <p:spPr>
          <a:xfrm>
            <a:off x="1093725" y="2131675"/>
            <a:ext cx="46470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AI as a Learning Guider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05" name="Google Shape;105;g3271db2c96b_0_25"/>
          <p:cNvSpPr/>
          <p:nvPr/>
        </p:nvSpPr>
        <p:spPr>
          <a:xfrm>
            <a:off x="510767" y="5082164"/>
            <a:ext cx="396900" cy="396900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9525" cap="flat" cmpd="sng">
            <a:solidFill>
              <a:srgbClr val="414A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3271db2c96b_0_25"/>
          <p:cNvSpPr/>
          <p:nvPr/>
        </p:nvSpPr>
        <p:spPr>
          <a:xfrm>
            <a:off x="1198750" y="5750525"/>
            <a:ext cx="58659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22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Paddle OCR 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model achieved the highest accuracy score among the popular open source models </a:t>
            </a:r>
            <a:r>
              <a:rPr lang="en-US" sz="225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on handwritten text</a:t>
            </a:r>
            <a:r>
              <a:rPr lang="en-US" sz="225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. (tesseract, Keras CNN)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3271db2c96b_0_25"/>
          <p:cNvSpPr/>
          <p:nvPr/>
        </p:nvSpPr>
        <p:spPr>
          <a:xfrm>
            <a:off x="1135600" y="5140500"/>
            <a:ext cx="5865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7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OCR Engines Comparative Analysis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7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108" name="Google Shape;108;g3271db2c96b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1300" y="1709400"/>
            <a:ext cx="4114401" cy="274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1062713" y="426375"/>
            <a:ext cx="122172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Fraunces Medium"/>
              <a:buNone/>
            </a:pPr>
            <a:r>
              <a:rPr lang="en-US" sz="40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Competitor Analysis: Existing Handwriting Apps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4457450" y="1345725"/>
            <a:ext cx="9505200" cy="6619924"/>
          </a:xfrm>
          <a:prstGeom prst="roundRect">
            <a:avLst>
              <a:gd name="adj" fmla="val 1617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669695" y="1600853"/>
            <a:ext cx="18618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App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570003" y="1600853"/>
            <a:ext cx="1857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Requirements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550226" y="1600850"/>
            <a:ext cx="2356567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Progression tracking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1212672" y="1600850"/>
            <a:ext cx="2444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6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Handwriting Feedback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4506550" y="2425450"/>
            <a:ext cx="19593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Writing Wizard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6531500" y="2309125"/>
            <a:ext cx="18570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Android/IOS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627313" y="2283967"/>
            <a:ext cx="18570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b="1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Non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11212673" y="2283975"/>
            <a:ext cx="23226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Real time feedback on the child’s tracing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416950" y="3644849"/>
            <a:ext cx="9486600" cy="19713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4669695" y="3805933"/>
            <a:ext cx="18618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Kaligo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531500" y="3805925"/>
            <a:ext cx="1605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Ipad + Stylus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627325" y="3758750"/>
            <a:ext cx="2322600" cy="1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Includes replayable videos of the child’s handwriting and the score given.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1212675" y="3805925"/>
            <a:ext cx="23226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Real time feedback on stylus tracing and AI feedback per character.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211491" y="5990392"/>
            <a:ext cx="7693800" cy="15732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4669700" y="5943550"/>
            <a:ext cx="1437300" cy="12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90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Dynamilis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596551" y="5943550"/>
            <a:ext cx="14373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 err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Ipad</a:t>
            </a:r>
            <a:r>
              <a:rPr lang="en-US" sz="18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+ Stylus</a:t>
            </a:r>
            <a:endParaRPr sz="18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(</a:t>
            </a:r>
            <a:r>
              <a:rPr lang="en-US" sz="1800" dirty="0" err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ios</a:t>
            </a:r>
            <a:r>
              <a:rPr lang="en-US" sz="18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 only)</a:t>
            </a:r>
            <a:endParaRPr sz="18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endParaRPr sz="1800" dirty="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8523400" y="5894050"/>
            <a:ext cx="2444100" cy="19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Includes graphs of the child’s handwriting performance per week.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1296575" y="5933050"/>
            <a:ext cx="26088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7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Real time color based basic feedback system- according to writing quality.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050" y="7804925"/>
            <a:ext cx="1815350" cy="4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25" y="1310394"/>
            <a:ext cx="3669824" cy="206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5" y="3570063"/>
            <a:ext cx="3784126" cy="212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63" y="5894050"/>
            <a:ext cx="2992940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889040" y="876764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n-U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Functional Requirements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684503" y="2700813"/>
            <a:ext cx="3988273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Handwriting Guidance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716437" y="3191212"/>
            <a:ext cx="3594539" cy="17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Offer content about correct handwriting for both the children and the adults.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4872862" y="2700813"/>
            <a:ext cx="3195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Handwriting Exercises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20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872863" y="3191224"/>
            <a:ext cx="3195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Offer the child exercises based on his past performance. 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830639" y="5720465"/>
            <a:ext cx="3087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 dirty="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AI Feedback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endParaRPr sz="2200" dirty="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04852" y="6157040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Based on the OCR’s evaluation, provide a mostly positive feedback to the child.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4872862" y="5713800"/>
            <a:ext cx="3195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n-U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Progression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872864" y="6204219"/>
            <a:ext cx="3195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750"/>
              <a:buFont typeface="Epilogue"/>
              <a:buNone/>
            </a:pPr>
            <a:r>
              <a:rPr lang="en-US" sz="1850" dirty="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Adult that guide the child will be able to view their metrics and performance.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l="10290" t="24046" r="61846"/>
          <a:stretch/>
        </p:blipFill>
        <p:spPr>
          <a:xfrm>
            <a:off x="9144000" y="0"/>
            <a:ext cx="5486401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862" y="1928388"/>
            <a:ext cx="636325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812" y="1928388"/>
            <a:ext cx="692490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55" y="4988537"/>
            <a:ext cx="636325" cy="6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625" y="4915475"/>
            <a:ext cx="815651" cy="8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/>
          <p:nvPr/>
        </p:nvSpPr>
        <p:spPr>
          <a:xfrm>
            <a:off x="6200894" y="881896"/>
            <a:ext cx="7715012" cy="127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Fraunces Medium"/>
              <a:buNone/>
            </a:pPr>
            <a:r>
              <a:rPr lang="en-US" sz="40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Non-Functional Requirements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6200944" y="2873829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Portability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6200944" y="3315075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A fitting design for both PC and mobile users.</a:t>
            </a:r>
            <a:endParaRPr sz="180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Support all popular browsers.</a:t>
            </a:r>
            <a:endParaRPr sz="180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endParaRPr sz="1800">
              <a:solidFill>
                <a:srgbClr val="EBECEF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211445" y="2873829"/>
            <a:ext cx="26394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Accessibility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211445" y="3315075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Clear UI with big buttons and minimum text - fit for children ages 5-12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8847057" y="5764174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000"/>
              <a:buFont typeface="Fraunces Medium"/>
              <a:buNone/>
            </a:pPr>
            <a:r>
              <a:rPr lang="en-U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Performance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6097994" y="6254470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content the child will be requested to write will be generated in </a:t>
            </a:r>
            <a:r>
              <a:rPr lang="en-US" sz="180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3 seconds or less at least 95% of the time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 l="63747" t="19432"/>
          <a:stretch/>
        </p:blipFill>
        <p:spPr>
          <a:xfrm>
            <a:off x="0" y="0"/>
            <a:ext cx="56502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10211444" y="6254470"/>
            <a:ext cx="3704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00"/>
              <a:buFont typeface="Epilogue"/>
              <a:buNone/>
            </a:pPr>
            <a:r>
              <a:rPr lang="en-US" sz="1800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The handwritten capture submitted by the child will be analyzed in </a:t>
            </a:r>
            <a:r>
              <a:rPr lang="en-US" sz="1800" b="1">
                <a:solidFill>
                  <a:srgbClr val="EBECEF"/>
                </a:solidFill>
                <a:latin typeface="Epilogue"/>
                <a:ea typeface="Epilogue"/>
                <a:cs typeface="Epilogue"/>
                <a:sym typeface="Epilogue"/>
              </a:rPr>
              <a:t>5 seconds or less at least 90% of the time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949" y="2115356"/>
            <a:ext cx="738275" cy="73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2750" y="1994442"/>
            <a:ext cx="980115" cy="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8550" y="4798225"/>
            <a:ext cx="853400" cy="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933750" y="516875"/>
            <a:ext cx="127629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1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n-U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Algorithms: PaddleOCR Handwriting Recognition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590" y="7553325"/>
            <a:ext cx="22098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11933"/>
          <a:stretch/>
        </p:blipFill>
        <p:spPr>
          <a:xfrm>
            <a:off x="0" y="1503325"/>
            <a:ext cx="14630400" cy="672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Custom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Fraunces</vt:lpstr>
      <vt:lpstr>Arial</vt:lpstr>
      <vt:lpstr>Calibri</vt:lpstr>
      <vt:lpstr>Fraunces Medium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Erez Lavi</cp:lastModifiedBy>
  <cp:revision>1</cp:revision>
  <dcterms:created xsi:type="dcterms:W3CDTF">2025-01-14T13:41:07Z</dcterms:created>
  <dcterms:modified xsi:type="dcterms:W3CDTF">2025-01-22T13:45:58Z</dcterms:modified>
</cp:coreProperties>
</file>